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21/04/1441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21/04/1441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21/04/1441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21/04/1441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أسباب حوسبة المكتبات</a:t>
            </a:r>
            <a:r>
              <a:rPr lang="en-US" dirty="0"/>
              <a:t/>
            </a:r>
            <a:br>
              <a:rPr lang="en-US" dirty="0"/>
            </a:br>
            <a:endParaRPr lang="ar-JO" dirty="0"/>
          </a:p>
        </p:txBody>
      </p:sp>
      <p:sp>
        <p:nvSpPr>
          <p:cNvPr id="3" name="عنصر نائب للمحتوى 2"/>
          <p:cNvSpPr>
            <a:spLocks noGrp="1"/>
          </p:cNvSpPr>
          <p:nvPr>
            <p:ph idx="1"/>
          </p:nvPr>
        </p:nvSpPr>
        <p:spPr/>
        <p:txBody>
          <a:bodyPr>
            <a:noAutofit/>
          </a:bodyPr>
          <a:lstStyle/>
          <a:p>
            <a:r>
              <a:rPr lang="ar-SA" sz="2000" b="1" dirty="0"/>
              <a:t>لماذا الحوسبة ؟ ولماذا نحوسب المكتبات؟ لماذا الحوسبة في المكتبات ؟</a:t>
            </a:r>
            <a:endParaRPr lang="en-US" sz="2000" dirty="0"/>
          </a:p>
          <a:p>
            <a:r>
              <a:rPr lang="ar-SA" sz="2000" b="1" dirty="0" smtClean="0"/>
              <a:t>عموماً </a:t>
            </a:r>
            <a:r>
              <a:rPr lang="ar-SA" sz="2000" b="1" dirty="0"/>
              <a:t>لابد من الإشارة هنا إلى أن حوسبة أنشطة المكتبات ومراكز المعلومات يعود عليها بفوائد عدة يمكننا أن نلخصها بالآتي</a:t>
            </a:r>
            <a:r>
              <a:rPr lang="en-US" sz="2000" b="1" dirty="0"/>
              <a:t>: </a:t>
            </a:r>
            <a:endParaRPr lang="en-US" sz="2000" dirty="0"/>
          </a:p>
          <a:p>
            <a:pPr lvl="0"/>
            <a:r>
              <a:rPr lang="ar-SA" sz="2000" b="1" dirty="0"/>
              <a:t>خدمات معلومات افضل، لأكبر عدد ممكن من المستفيدين</a:t>
            </a:r>
            <a:r>
              <a:rPr lang="en-US" sz="2000" b="1" dirty="0"/>
              <a:t>.</a:t>
            </a:r>
            <a:endParaRPr lang="en-US" sz="2000" dirty="0"/>
          </a:p>
          <a:p>
            <a:pPr lvl="0"/>
            <a:r>
              <a:rPr lang="ar-SA" sz="2000" b="1" dirty="0"/>
              <a:t>مواجهة الزيادة الهائلة في المعلومات ومصادرها المختلفة، وارتفاع في اسعارها، يقابله تراجع وانكماش في الموارد المالية المتاحة للمكتبات ومراكز المعلومات</a:t>
            </a:r>
            <a:endParaRPr lang="en-US" sz="2000" dirty="0"/>
          </a:p>
          <a:p>
            <a:pPr lvl="0"/>
            <a:r>
              <a:rPr lang="en-US" sz="2000" b="1" dirty="0"/>
              <a:t>. </a:t>
            </a:r>
            <a:r>
              <a:rPr lang="ar-SA" sz="2000" b="1" dirty="0"/>
              <a:t>توفير الوقت والجهد في الإجراءات وتقديم الخدمات</a:t>
            </a:r>
            <a:r>
              <a:rPr lang="en-US" sz="2000" b="1" dirty="0"/>
              <a:t>.</a:t>
            </a:r>
            <a:endParaRPr lang="en-US" sz="2000" dirty="0"/>
          </a:p>
          <a:p>
            <a:pPr lvl="0"/>
            <a:r>
              <a:rPr lang="ar-JO" sz="2000" b="1" dirty="0"/>
              <a:t>ت</a:t>
            </a:r>
            <a:r>
              <a:rPr lang="ar-SA" sz="2000" b="1" dirty="0"/>
              <a:t>وفير أرضية مشتركة للتعاون مع المكتبات والمراكز الأخرى</a:t>
            </a:r>
            <a:r>
              <a:rPr lang="en-US" sz="2000" b="1" dirty="0"/>
              <a:t>.</a:t>
            </a:r>
            <a:endParaRPr lang="en-US" sz="2000" dirty="0"/>
          </a:p>
          <a:p>
            <a:pPr lvl="0"/>
            <a:r>
              <a:rPr lang="ar-SA" sz="2000" b="1" dirty="0"/>
              <a:t>لاشتراك والتقاسم في الموارد المتوفرة بين المكتبات والمراكز</a:t>
            </a:r>
            <a:r>
              <a:rPr lang="en-US" sz="2000" b="1" dirty="0"/>
              <a:t>.</a:t>
            </a:r>
            <a:endParaRPr lang="en-US" sz="2000" dirty="0"/>
          </a:p>
          <a:p>
            <a:pPr lvl="0"/>
            <a:r>
              <a:rPr lang="ar-SA" sz="2000" b="1" dirty="0"/>
              <a:t>تجنب تكرار الجهود المبذولة، ورفع كفاءة الأداء والعمل</a:t>
            </a:r>
            <a:r>
              <a:rPr lang="en-US" sz="2000" b="1" dirty="0"/>
              <a:t>.</a:t>
            </a:r>
            <a:endParaRPr lang="en-US" sz="2000" dirty="0"/>
          </a:p>
          <a:p>
            <a:pPr lvl="0"/>
            <a:r>
              <a:rPr lang="ar-SA" sz="2000" b="1" dirty="0"/>
              <a:t>إتاحة المعلومات، وخاصة الفهرس المحوسب على الخط المباشر</a:t>
            </a:r>
            <a:r>
              <a:rPr lang="en-US" sz="2000" b="1" dirty="0"/>
              <a:t> (Online)</a:t>
            </a:r>
            <a:endParaRPr lang="en-US" sz="2000" dirty="0"/>
          </a:p>
          <a:p>
            <a:pPr lvl="0"/>
            <a:r>
              <a:rPr lang="ar-SA" sz="2000" b="1" dirty="0"/>
              <a:t>رفع كفاءة الفهرسة والتصنيف من خلال التقليل من عمليات الفهرسة الأصلية لمصادر المعلومات</a:t>
            </a:r>
            <a:r>
              <a:rPr lang="en-US" sz="2000" b="1" dirty="0" smtClean="0"/>
              <a:t>.</a:t>
            </a:r>
            <a:endParaRPr lang="en-US" sz="2000" dirty="0"/>
          </a:p>
        </p:txBody>
      </p:sp>
    </p:spTree>
    <p:extLst>
      <p:ext uri="{BB962C8B-B14F-4D97-AF65-F5344CB8AC3E}">
        <p14:creationId xmlns:p14="http://schemas.microsoft.com/office/powerpoint/2010/main" val="3503662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pPr lvl="0"/>
            <a:r>
              <a:rPr lang="ar-JO" b="1" dirty="0"/>
              <a:t>ت</a:t>
            </a:r>
            <a:r>
              <a:rPr lang="ar-SA" b="1" dirty="0"/>
              <a:t>وفير إمكانات متنوعة ومتعددة للبحث، من خلال مداخل مختلفة ومنافذ استرجاع متعددة متوفرة في الفهرس المحوسب</a:t>
            </a:r>
            <a:r>
              <a:rPr lang="en-US" b="1" dirty="0"/>
              <a:t>.</a:t>
            </a:r>
            <a:endParaRPr lang="en-US" dirty="0"/>
          </a:p>
          <a:p>
            <a:pPr lvl="0"/>
            <a:r>
              <a:rPr lang="ar-SA" b="1" dirty="0"/>
              <a:t>-التقليص في حجم السجلات الورقية والفهارس البطاقية التي تستخدمها المكتبات ومراكز المعلومات</a:t>
            </a:r>
            <a:r>
              <a:rPr lang="en-US" b="1" dirty="0"/>
              <a:t>. </a:t>
            </a:r>
            <a:endParaRPr lang="en-US" dirty="0"/>
          </a:p>
          <a:p>
            <a:r>
              <a:rPr lang="ar-SA" b="1" dirty="0"/>
              <a:t>وعلى أساس النقاط المذكورة في أعلاه فقد أصبح مثل هذا السؤال مع مرور الوقت يبدو في منتهى السذاجة. فلا توجد مكتبة حالياً لم تدخل، أو تفكر بالدخول، في الحوسبة، بشكل أو بآخر إلى أعمالها وإجراءاتها وخدماتها</a:t>
            </a:r>
            <a:r>
              <a:rPr lang="en-US" b="1" dirty="0"/>
              <a:t>. </a:t>
            </a:r>
            <a:r>
              <a:rPr lang="ar-SA" b="1" dirty="0"/>
              <a:t>ولكننا يمكن أن نضع السؤال بصيغة أخرى : ماذا ستجني المكتبة أو ما هي الفوائد التي ستعود للمكتبة في حالتها الأتمتة والحوسبة لإجراءاتها وخدماتها؟ وإلى أي حد تتوقف ؟ وهل هناك نقطة نهاية؟</a:t>
            </a:r>
            <a:r>
              <a:rPr lang="en-US" b="1" dirty="0"/>
              <a:t/>
            </a:r>
            <a:br>
              <a:rPr lang="en-US" b="1" dirty="0"/>
            </a:br>
            <a:r>
              <a:rPr lang="ar-SA" b="1" dirty="0"/>
              <a:t>إن مفهوم الحوسبة يبدو مرناً وشفافا،ً ويستوعب العديد من التطبيقات. فالحوسبة في أي مكتبة تشمل على الآتي</a:t>
            </a:r>
            <a:r>
              <a:rPr lang="en-US" b="1" dirty="0"/>
              <a:t>:</a:t>
            </a:r>
            <a:endParaRPr lang="en-US" dirty="0"/>
          </a:p>
          <a:p>
            <a:endParaRPr lang="ar-JO" dirty="0"/>
          </a:p>
        </p:txBody>
      </p:sp>
    </p:spTree>
    <p:extLst>
      <p:ext uri="{BB962C8B-B14F-4D97-AF65-F5344CB8AC3E}">
        <p14:creationId xmlns:p14="http://schemas.microsoft.com/office/powerpoint/2010/main" val="2648613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62500" lnSpcReduction="20000"/>
          </a:bodyPr>
          <a:lstStyle/>
          <a:p>
            <a:pPr lvl="0"/>
            <a:r>
              <a:rPr lang="ar-SA" b="1" dirty="0"/>
              <a:t>الدخول في الحوسبة لغرض إنجاز أعمال الطباعة ومعالجة الكلمات أو النصوص</a:t>
            </a:r>
            <a:r>
              <a:rPr lang="en-US" b="1" dirty="0"/>
              <a:t>.Word Processing</a:t>
            </a:r>
            <a:endParaRPr lang="en-US" dirty="0"/>
          </a:p>
          <a:p>
            <a:pPr lvl="0"/>
            <a:r>
              <a:rPr lang="ar-SA" b="1" dirty="0"/>
              <a:t>لبناء قواعد بيانات داخلية</a:t>
            </a:r>
            <a:r>
              <a:rPr lang="en-US" b="1" dirty="0"/>
              <a:t> In-house databases</a:t>
            </a:r>
            <a:endParaRPr lang="en-US" dirty="0"/>
          </a:p>
          <a:p>
            <a:pPr lvl="0"/>
            <a:r>
              <a:rPr lang="ar-SA" b="1" dirty="0"/>
              <a:t>استخدام وقراءة معلومات الأقراص المدمجة بأنواعها المختلفة</a:t>
            </a:r>
            <a:r>
              <a:rPr lang="en-US" b="1" dirty="0"/>
              <a:t> DVD / CD-Rom 000</a:t>
            </a:r>
            <a:r>
              <a:rPr lang="ar-SA" b="1" dirty="0"/>
              <a:t>ألخ</a:t>
            </a:r>
            <a:endParaRPr lang="en-US" dirty="0"/>
          </a:p>
          <a:p>
            <a:pPr lvl="0"/>
            <a:r>
              <a:rPr lang="ar-SA" b="1" dirty="0"/>
              <a:t>الدخول والعمل ضمن شبكات مكتبات ومعلومات</a:t>
            </a:r>
            <a:r>
              <a:rPr lang="en-US" b="1" dirty="0"/>
              <a:t> MAN </a:t>
            </a:r>
            <a:r>
              <a:rPr lang="ar-SA" b="1" dirty="0"/>
              <a:t>أو</a:t>
            </a:r>
            <a:r>
              <a:rPr lang="en-US" b="1" dirty="0"/>
              <a:t> WAN </a:t>
            </a:r>
            <a:r>
              <a:rPr lang="ar-SA" b="1" dirty="0"/>
              <a:t>أو</a:t>
            </a:r>
            <a:r>
              <a:rPr lang="en-US" b="1" dirty="0"/>
              <a:t> LAN </a:t>
            </a:r>
            <a:endParaRPr lang="en-US" dirty="0"/>
          </a:p>
          <a:p>
            <a:pPr lvl="0"/>
            <a:r>
              <a:rPr lang="en-US" b="1" dirty="0"/>
              <a:t> </a:t>
            </a:r>
            <a:r>
              <a:rPr lang="ar-SA" b="1" dirty="0"/>
              <a:t>لاستخدام تطبيقات الإنترنت </a:t>
            </a:r>
            <a:endParaRPr lang="en-US" dirty="0"/>
          </a:p>
          <a:p>
            <a:r>
              <a:rPr lang="ar-SA" b="1" dirty="0"/>
              <a:t>وتتفاوت الحوسبة في كل ما ذكر أعلاه من حيث الوقت والكلفة والإحتياجات والمستلزمات البشرية والمكانية والوقت المستغرق للتنفيذ وعمق العمل وكمية المعلومات المستخدمة والأجهزة والمعدات وغيرها 0فكلما كبر حجم المشروع كلما حصلت المكتبة على نتائج أقل أهمية في ضوء المحددات التي تعمل فيها كل مكتبات العالم . فالتخطيط المدروس هو الحل الأمثل</a:t>
            </a:r>
            <a:r>
              <a:rPr lang="en-US" b="1" dirty="0"/>
              <a:t>.</a:t>
            </a:r>
            <a:br>
              <a:rPr lang="en-US" b="1" dirty="0"/>
            </a:br>
            <a:r>
              <a:rPr lang="ar-SA" b="1" dirty="0"/>
              <a:t>وتأكيداً إلى ما ذهبنا إليه فإنه حينما دخلت الحوسبة المكتبات لأول مرة، كان من بين المبررات الأساسية لدخولها هو الاقتصاد في التكلفة بالحد من عدد العاملين الذين تدعو الحاجة إليهم، أو أن تجعل، على الأقل، بمقدور المكتبات مواجهة الطلب المتزايد دون الحاجة إلى مزيد من العاملين</a:t>
            </a:r>
            <a:r>
              <a:rPr lang="en-US" b="1" dirty="0"/>
              <a:t>.</a:t>
            </a:r>
            <a:endParaRPr lang="en-US" dirty="0"/>
          </a:p>
          <a:p>
            <a:endParaRPr lang="ar-JO" dirty="0"/>
          </a:p>
        </p:txBody>
      </p:sp>
    </p:spTree>
    <p:extLst>
      <p:ext uri="{BB962C8B-B14F-4D97-AF65-F5344CB8AC3E}">
        <p14:creationId xmlns:p14="http://schemas.microsoft.com/office/powerpoint/2010/main" val="1577326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92500" lnSpcReduction="20000"/>
          </a:bodyPr>
          <a:lstStyle/>
          <a:p>
            <a:r>
              <a:rPr lang="ar-SA" b="1" dirty="0" smtClean="0"/>
              <a:t>ونستطيع </a:t>
            </a:r>
            <a:r>
              <a:rPr lang="ar-SA" b="1" dirty="0"/>
              <a:t>تحديد الأسباب، المحتملة لحوسبة إجراءات وخدمات المكتبات بالآتي</a:t>
            </a:r>
            <a:r>
              <a:rPr lang="en-US" b="1" dirty="0"/>
              <a:t>:</a:t>
            </a:r>
            <a:endParaRPr lang="en-US" dirty="0"/>
          </a:p>
          <a:p>
            <a:pPr lvl="0"/>
            <a:r>
              <a:rPr lang="ar-SA" b="1" dirty="0"/>
              <a:t>مواجهة الطلب المتزايد</a:t>
            </a:r>
            <a:endParaRPr lang="en-US" dirty="0"/>
          </a:p>
          <a:p>
            <a:pPr lvl="0"/>
            <a:r>
              <a:rPr lang="ar-JO" b="1" dirty="0"/>
              <a:t> </a:t>
            </a:r>
            <a:r>
              <a:rPr lang="ar-SA" b="1" dirty="0"/>
              <a:t>الحد من عدد العاملين أو الحيلولة دون الزيادة في أعدادهم</a:t>
            </a:r>
            <a:endParaRPr lang="en-US" dirty="0"/>
          </a:p>
          <a:p>
            <a:pPr lvl="0"/>
            <a:r>
              <a:rPr lang="ar-SA" b="1" dirty="0"/>
              <a:t>إتاحة فرصة تنفيذ المزيد من الأنشطة اعتماداً على الكتبة ومساعدي المهنيين</a:t>
            </a:r>
            <a:endParaRPr lang="en-US" dirty="0"/>
          </a:p>
          <a:p>
            <a:pPr lvl="0"/>
            <a:r>
              <a:rPr lang="ar-SA" b="1" dirty="0"/>
              <a:t>الارتفاع بمستوى الخدمات المتوافرة</a:t>
            </a:r>
            <a:endParaRPr lang="en-US" dirty="0"/>
          </a:p>
          <a:p>
            <a:pPr lvl="0"/>
            <a:r>
              <a:rPr lang="en-US" b="1" dirty="0"/>
              <a:t> </a:t>
            </a:r>
            <a:r>
              <a:rPr lang="ar-SA" b="1" dirty="0"/>
              <a:t>تقديم الخدمات الجديدة</a:t>
            </a:r>
            <a:endParaRPr lang="en-US" dirty="0"/>
          </a:p>
          <a:p>
            <a:pPr lvl="0"/>
            <a:r>
              <a:rPr lang="ar-SA" b="1" dirty="0"/>
              <a:t>تجميع نوعية من البيانات أفضل للمساعدة في إدارة المكتبة بوجه عام</a:t>
            </a:r>
            <a:endParaRPr lang="en-US" dirty="0"/>
          </a:p>
          <a:p>
            <a:endParaRPr lang="ar-JO" dirty="0"/>
          </a:p>
        </p:txBody>
      </p:sp>
    </p:spTree>
    <p:extLst>
      <p:ext uri="{BB962C8B-B14F-4D97-AF65-F5344CB8AC3E}">
        <p14:creationId xmlns:p14="http://schemas.microsoft.com/office/powerpoint/2010/main" val="4070986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395</Words>
  <Application>Microsoft Office PowerPoint</Application>
  <PresentationFormat>عرض على الشاشة (3:4)‏</PresentationFormat>
  <Paragraphs>27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أسباب حوسبة المكتبات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أسباب حوسبة المكتبات </dc:title>
  <dc:creator>gega</dc:creator>
  <cp:lastModifiedBy>gega</cp:lastModifiedBy>
  <cp:revision>1</cp:revision>
  <dcterms:created xsi:type="dcterms:W3CDTF">2019-12-18T13:15:34Z</dcterms:created>
  <dcterms:modified xsi:type="dcterms:W3CDTF">2019-12-18T13:41:25Z</dcterms:modified>
</cp:coreProperties>
</file>